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83" r:id="rId2"/>
    <p:sldId id="329" r:id="rId3"/>
    <p:sldId id="385" r:id="rId4"/>
    <p:sldId id="387" r:id="rId5"/>
    <p:sldId id="388" r:id="rId6"/>
    <p:sldId id="389" r:id="rId7"/>
    <p:sldId id="390" r:id="rId8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BB928E10-A69C-42F6-8B07-A2FEAC067766}">
          <p14:sldIdLst>
            <p14:sldId id="383"/>
          </p14:sldIdLst>
        </p14:section>
        <p14:section name="SLIDE STARTERS" id="{ACC24B29-0CC7-491A-A98A-CF7CBDBE501E}">
          <p14:sldIdLst>
            <p14:sldId id="329"/>
            <p14:sldId id="385"/>
            <p14:sldId id="387"/>
            <p14:sldId id="388"/>
            <p14:sldId id="389"/>
            <p14:sldId id="390"/>
          </p14:sldIdLst>
        </p14:section>
        <p14:section name="THANK YOU" id="{6CD91DAB-8EC3-4802-89E9-0F1C7022FB2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082" autoAdjust="0"/>
  </p:normalViewPr>
  <p:slideViewPr>
    <p:cSldViewPr snapToGrid="0">
      <p:cViewPr varScale="1">
        <p:scale>
          <a:sx n="96" d="100"/>
          <a:sy n="96" d="100"/>
        </p:scale>
        <p:origin x="1152" y="78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73" d="100"/>
          <a:sy n="73" d="100"/>
        </p:scale>
        <p:origin x="58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this title animation slide with a new image simply 1) move the top semi-transparent shape</a:t>
            </a:r>
            <a:r>
              <a:rPr lang="en-US" baseline="0" dirty="0"/>
              <a:t> </a:t>
            </a:r>
            <a:r>
              <a:rPr lang="en-US" dirty="0"/>
              <a:t>to the side, 2) delete placeholder image,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3) click on the picture icon to add a new picture, 4) </a:t>
            </a:r>
            <a:r>
              <a:rPr lang="en-US" dirty="0"/>
              <a:t>Move semi-transparent shape back to original position, 5) Update text on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3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97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42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06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04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  <a:extLst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B60F28C6-9BA0-4632-B8B5-5A793D03AFC7}"/>
              </a:ext>
            </a:extLst>
          </p:cNvPr>
          <p:cNvSpPr txBox="1"/>
          <p:nvPr userDrawn="1"/>
        </p:nvSpPr>
        <p:spPr>
          <a:xfrm>
            <a:off x="9005881" y="6316156"/>
            <a:ext cx="2466220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Neal Creative</a:t>
            </a:r>
            <a:r>
              <a:rPr lang="en-US" sz="1100" baseline="0" dirty="0">
                <a:solidFill>
                  <a:schemeClr val="tx1"/>
                </a:solidFill>
              </a:rPr>
              <a:t>  | click &amp; </a:t>
            </a:r>
            <a:r>
              <a:rPr lang="en-US" sz="1100" b="1" baseline="0" dirty="0">
                <a:solidFill>
                  <a:schemeClr val="tx1"/>
                </a:solidFill>
              </a:rPr>
              <a:t>Learn more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KBTQXM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Image result for reno nevada">
            <a:extLst>
              <a:ext uri="{FF2B5EF4-FFF2-40B4-BE49-F238E27FC236}">
                <a16:creationId xmlns:a16="http://schemas.microsoft.com/office/drawing/2014/main" id="{2D4985FE-CB0D-40DE-B4F8-B8FF6CD55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7927596" y="4541809"/>
            <a:ext cx="3734643" cy="7040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en-US" sz="2800" dirty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Reducing hazards throughout the region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47007" y="3169879"/>
            <a:ext cx="8804365" cy="1311128"/>
          </a:xfrm>
        </p:spPr>
        <p:txBody>
          <a:bodyPr/>
          <a:lstStyle/>
          <a:p>
            <a:r>
              <a:rPr lang="en-US" dirty="0"/>
              <a:t>Washoe County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38926" y="5149115"/>
            <a:ext cx="9461500" cy="1421928"/>
          </a:xfrm>
        </p:spPr>
        <p:txBody>
          <a:bodyPr/>
          <a:lstStyle/>
          <a:p>
            <a:r>
              <a:rPr lang="en-US" dirty="0"/>
              <a:t>Regional Hazard Mitigation Plan Update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7066536" y="4361548"/>
            <a:ext cx="488128" cy="488128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46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55244" y="2662267"/>
            <a:ext cx="4722151" cy="335915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commitment to reduce risks posed by hazards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comprehensive and inclusive planning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Development of a mitigation strategy with clear and concrete actions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015150"/>
          </a:xfrm>
        </p:spPr>
        <p:txBody>
          <a:bodyPr/>
          <a:lstStyle/>
          <a:p>
            <a:r>
              <a:rPr lang="en-US" dirty="0"/>
              <a:t>Our vision</a:t>
            </a:r>
          </a:p>
          <a:p>
            <a:pPr lvl="1"/>
            <a:r>
              <a:rPr lang="en-US" dirty="0"/>
              <a:t>To reduce the impacts of disasters through adaptable planning and inclusive engagement.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357295"/>
          </a:xfrm>
        </p:spPr>
        <p:txBody>
          <a:bodyPr/>
          <a:lstStyle/>
          <a:p>
            <a: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DEFINING HAZARD MITIGATION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6096000" y="1567184"/>
            <a:ext cx="5671764" cy="1569148"/>
          </a:xfrm>
        </p:spPr>
        <p:txBody>
          <a:bodyPr/>
          <a:lstStyle/>
          <a:p>
            <a:r>
              <a:rPr lang="en-US" dirty="0"/>
              <a:t>Our guiding principles </a:t>
            </a:r>
          </a:p>
          <a:p>
            <a:pPr lvl="1"/>
            <a:r>
              <a:rPr lang="en-US" dirty="0"/>
              <a:t>Building a culture of community resilience through effective funding and spending; community outreach and buy-in; and regional collaboration. 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67119B-4CFA-486B-9D58-50E1A3C2DA66}"/>
              </a:ext>
            </a:extLst>
          </p:cNvPr>
          <p:cNvSpPr/>
          <p:nvPr/>
        </p:nvSpPr>
        <p:spPr>
          <a:xfrm>
            <a:off x="5834297" y="342900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/>
            <a:r>
              <a:rPr lang="en-US" b="1" dirty="0">
                <a:solidFill>
                  <a:schemeClr val="bg1"/>
                </a:solidFill>
              </a:rPr>
              <a:t>Goal 1: </a:t>
            </a:r>
            <a:r>
              <a:rPr lang="en-US" dirty="0">
                <a:solidFill>
                  <a:schemeClr val="bg1"/>
                </a:solidFill>
              </a:rPr>
              <a:t>Invest in adaptable and agile hazard mitigation strategies. </a:t>
            </a:r>
          </a:p>
          <a:p>
            <a:pPr lvl="0" fontAlgn="base"/>
            <a:r>
              <a:rPr lang="en-US" b="1" dirty="0">
                <a:solidFill>
                  <a:schemeClr val="bg1"/>
                </a:solidFill>
              </a:rPr>
              <a:t>Goal 2: </a:t>
            </a:r>
            <a:r>
              <a:rPr lang="en-US" dirty="0">
                <a:solidFill>
                  <a:schemeClr val="bg1"/>
                </a:solidFill>
              </a:rPr>
              <a:t>Enhance emergency services capabilities by reducing burden. </a:t>
            </a:r>
          </a:p>
          <a:p>
            <a:pPr lvl="0" fontAlgn="base"/>
            <a:r>
              <a:rPr lang="en-US" b="1" dirty="0">
                <a:solidFill>
                  <a:schemeClr val="bg1"/>
                </a:solidFill>
              </a:rPr>
              <a:t>Goal 3: </a:t>
            </a:r>
            <a:r>
              <a:rPr lang="en-US" dirty="0">
                <a:solidFill>
                  <a:schemeClr val="bg1"/>
                </a:solidFill>
              </a:rPr>
              <a:t>Implement strategies through an inclusive process backed by regional cooperation and partnership. </a:t>
            </a:r>
          </a:p>
          <a:p>
            <a:pPr lvl="0" fontAlgn="base"/>
            <a:r>
              <a:rPr lang="en-US" b="1" dirty="0">
                <a:solidFill>
                  <a:schemeClr val="bg1"/>
                </a:solidFill>
              </a:rPr>
              <a:t>Goal 4: </a:t>
            </a:r>
            <a:r>
              <a:rPr lang="en-US" dirty="0">
                <a:solidFill>
                  <a:schemeClr val="bg1"/>
                </a:solidFill>
              </a:rPr>
              <a:t>Integrate technology and monitoring into hazard mitigation strategies. </a:t>
            </a:r>
          </a:p>
          <a:p>
            <a:pPr lvl="0" fontAlgn="base"/>
            <a:r>
              <a:rPr lang="en-US" b="1" dirty="0">
                <a:solidFill>
                  <a:schemeClr val="bg1"/>
                </a:solidFill>
              </a:rPr>
              <a:t>Goal 5: </a:t>
            </a:r>
            <a:r>
              <a:rPr lang="en-US" dirty="0">
                <a:solidFill>
                  <a:schemeClr val="bg1"/>
                </a:solidFill>
              </a:rPr>
              <a:t>Reduce property damage and minimize repetitive losses from priority hazards.</a:t>
            </a:r>
          </a:p>
          <a:p>
            <a:pPr lvl="0" fontAlgn="base"/>
            <a:r>
              <a:rPr lang="en-US" b="1" dirty="0">
                <a:solidFill>
                  <a:schemeClr val="bg1"/>
                </a:solidFill>
              </a:rPr>
              <a:t>Goal 6: </a:t>
            </a:r>
            <a:r>
              <a:rPr lang="en-US" dirty="0">
                <a:solidFill>
                  <a:schemeClr val="bg1"/>
                </a:solidFill>
              </a:rPr>
              <a:t>Promote personal responsibility in reducing risks. </a:t>
            </a:r>
          </a:p>
        </p:txBody>
      </p:sp>
    </p:spTree>
    <p:extLst>
      <p:ext uri="{BB962C8B-B14F-4D97-AF65-F5344CB8AC3E}">
        <p14:creationId xmlns:p14="http://schemas.microsoft.com/office/powerpoint/2010/main" val="22180498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  <p:bldP spid="15" grpId="0"/>
      <p:bldP spid="3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44881" y="2662267"/>
            <a:ext cx="4332514" cy="1830245"/>
          </a:xfrm>
        </p:spPr>
        <p:txBody>
          <a:bodyPr/>
          <a:lstStyle/>
          <a:p>
            <a:r>
              <a:rPr lang="en-US" dirty="0"/>
              <a:t>Revealing key points </a:t>
            </a:r>
            <a:br>
              <a:rPr lang="en-US" dirty="0"/>
            </a:br>
            <a:r>
              <a:rPr lang="en-US" dirty="0"/>
              <a:t>one at a time enhances comprehension.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357295"/>
          </a:xfrm>
        </p:spPr>
        <p:txBody>
          <a:bodyPr/>
          <a:lstStyle/>
          <a:p>
            <a: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IDENTIFYING OUR HAZARDS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D4D1A4-EABE-4F26-91AE-262C1F3EA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2343"/>
            <a:ext cx="12188815" cy="49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789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44880" y="2662267"/>
            <a:ext cx="4590157" cy="32685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Leaning on field staff and what they’ve seen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Collaborative information sharing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Participatory mapping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Community engagement and empowerment 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357295"/>
          </a:xfrm>
        </p:spPr>
        <p:txBody>
          <a:bodyPr/>
          <a:lstStyle/>
          <a:p>
            <a: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MEASURING IMPACTS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551CC4-07E0-4AD4-87E3-8ADD79D2F5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862"/>
          <a:stretch/>
        </p:blipFill>
        <p:spPr>
          <a:xfrm>
            <a:off x="7458075" y="3223341"/>
            <a:ext cx="4733925" cy="3634660"/>
          </a:xfrm>
          <a:prstGeom prst="rect">
            <a:avLst/>
          </a:prstGeom>
        </p:spPr>
      </p:pic>
      <p:pic>
        <p:nvPicPr>
          <p:cNvPr id="2050" name="Picture 2" descr="Image result for lemmon valley flooding">
            <a:extLst>
              <a:ext uri="{FF2B5EF4-FFF2-40B4-BE49-F238E27FC236}">
                <a16:creationId xmlns:a16="http://schemas.microsoft.com/office/drawing/2014/main" id="{8D9C7549-03C7-40F2-9052-3C320BE31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656" y="0"/>
            <a:ext cx="6381344" cy="358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470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44880" y="2662267"/>
            <a:ext cx="4590157" cy="365638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Clear articulation of the problem statement and location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actions that address our risks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Incorporation of our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Community member ideas and buy-in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357295"/>
          </a:xfrm>
        </p:spPr>
        <p:txBody>
          <a:bodyPr/>
          <a:lstStyle/>
          <a:p>
            <a: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IDENTIFYING SOLUTIONS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 descr="Image result for palomino valley nevada washoe">
            <a:extLst>
              <a:ext uri="{FF2B5EF4-FFF2-40B4-BE49-F238E27FC236}">
                <a16:creationId xmlns:a16="http://schemas.microsoft.com/office/drawing/2014/main" id="{F5E3A1BF-3CDF-4255-BBD5-D0D8CEAED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110" y="0"/>
            <a:ext cx="6691890" cy="376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6778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44880" y="2662267"/>
            <a:ext cx="4590157" cy="233910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Pushing local participation in online surveys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Identifying community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Facilitating Public Forums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357295"/>
          </a:xfrm>
        </p:spPr>
        <p:txBody>
          <a:bodyPr/>
          <a:lstStyle/>
          <a:p>
            <a: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COMMUNITY </a:t>
            </a:r>
            <a:b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</a:br>
            <a: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ENGAGEMENT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C6710C-5D4A-4D02-8160-B9D907041233}"/>
              </a:ext>
            </a:extLst>
          </p:cNvPr>
          <p:cNvSpPr/>
          <p:nvPr/>
        </p:nvSpPr>
        <p:spPr>
          <a:xfrm>
            <a:off x="6096000" y="4790353"/>
            <a:ext cx="5611921" cy="107721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Take our community survey today!</a:t>
            </a: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https://www.surveymonkey.com/r/KBTQXMF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6" name="Picture 2" descr="Image result for community event reno">
            <a:extLst>
              <a:ext uri="{FF2B5EF4-FFF2-40B4-BE49-F238E27FC236}">
                <a16:creationId xmlns:a16="http://schemas.microsoft.com/office/drawing/2014/main" id="{8BA4FEF8-787F-4700-915D-1FFC3E472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15" y="0"/>
            <a:ext cx="6296585" cy="354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4160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44880" y="2662267"/>
            <a:ext cx="4590157" cy="350249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Review the Draft Plan once available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Identify key areas of risk and mitigation project ideas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Identify community events where we can solicit feedback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</p:spPr>
        <p:txBody>
          <a:bodyPr/>
          <a:lstStyle/>
          <a:p>
            <a: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WHAT YOU CAN DO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EF7A09-0CA8-4F4E-968F-C9ACAC0DE933}"/>
              </a:ext>
            </a:extLst>
          </p:cNvPr>
          <p:cNvSpPr/>
          <p:nvPr/>
        </p:nvSpPr>
        <p:spPr>
          <a:xfrm>
            <a:off x="7690844" y="4987615"/>
            <a:ext cx="3556276" cy="6463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Reach out to Zane Beall for more information at zbeall@ene.com</a:t>
            </a:r>
          </a:p>
        </p:txBody>
      </p:sp>
    </p:spTree>
    <p:extLst>
      <p:ext uri="{BB962C8B-B14F-4D97-AF65-F5344CB8AC3E}">
        <p14:creationId xmlns:p14="http://schemas.microsoft.com/office/powerpoint/2010/main" val="10235529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  <p:bldP spid="32" grpId="0"/>
    </p:bldLst>
  </p:timing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FUL Presentations.pptx" id="{F35F1979-0F96-40AB-A8BA-4291EDE5F127}" vid="{D4D34B82-5498-418F-8E4B-B445820BA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Powerful Presentations</Template>
  <TotalTime>32</TotalTime>
  <Words>316</Words>
  <Application>Microsoft Office PowerPoint</Application>
  <PresentationFormat>Widescreen</PresentationFormat>
  <Paragraphs>56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Wingdings</vt:lpstr>
      <vt:lpstr>Storybuilding Neal Creative</vt:lpstr>
      <vt:lpstr>Washoe County</vt:lpstr>
      <vt:lpstr>DEFINING HAZARD MITIGATION</vt:lpstr>
      <vt:lpstr>IDENTIFYING OUR HAZARDS</vt:lpstr>
      <vt:lpstr>MEASURING IMPACTS</vt:lpstr>
      <vt:lpstr>IDENTIFYING SOLUTIONS</vt:lpstr>
      <vt:lpstr>COMMUNITY  ENGAGEMENT</vt:lpstr>
      <vt:lpstr>WHAT YOU CAN DO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Washoe County</dc:title>
  <dc:subject/>
  <dc:creator>Beall, Zane</dc:creator>
  <cp:keywords/>
  <dc:description/>
  <cp:lastModifiedBy>Hunderman, Lisa</cp:lastModifiedBy>
  <cp:revision>6</cp:revision>
  <dcterms:created xsi:type="dcterms:W3CDTF">2019-04-26T20:57:04Z</dcterms:created>
  <dcterms:modified xsi:type="dcterms:W3CDTF">2019-09-26T16:36:27Z</dcterms:modified>
  <cp:category/>
</cp:coreProperties>
</file>